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DC61-DAD5-43A8-872C-F89AD2A312C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F59-E695-4718-8CA1-25FAE7C5A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99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DC61-DAD5-43A8-872C-F89AD2A312C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F59-E695-4718-8CA1-25FAE7C5A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53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DC61-DAD5-43A8-872C-F89AD2A312C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F59-E695-4718-8CA1-25FAE7C5A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18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DC61-DAD5-43A8-872C-F89AD2A312C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F59-E695-4718-8CA1-25FAE7C5A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8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DC61-DAD5-43A8-872C-F89AD2A312C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F59-E695-4718-8CA1-25FAE7C5A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42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DC61-DAD5-43A8-872C-F89AD2A312C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F59-E695-4718-8CA1-25FAE7C5A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0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DC61-DAD5-43A8-872C-F89AD2A312C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F59-E695-4718-8CA1-25FAE7C5A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95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DC61-DAD5-43A8-872C-F89AD2A312C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F59-E695-4718-8CA1-25FAE7C5A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9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DC61-DAD5-43A8-872C-F89AD2A312C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F59-E695-4718-8CA1-25FAE7C5A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6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DC61-DAD5-43A8-872C-F89AD2A312C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F59-E695-4718-8CA1-25FAE7C5A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21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DC61-DAD5-43A8-872C-F89AD2A312C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F59-E695-4718-8CA1-25FAE7C5A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79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DDC61-DAD5-43A8-872C-F89AD2A312C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41F59-E695-4718-8CA1-25FAE7C5A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71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Обучение детей-</a:t>
            </a:r>
            <a:r>
              <a:rPr lang="ru-RU" dirty="0" err="1" smtClean="0"/>
              <a:t>инофонов</a:t>
            </a:r>
            <a:r>
              <a:rPr lang="ru-RU" dirty="0" smtClean="0"/>
              <a:t> в общеобразовательной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5-6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4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ПОСМОТРИМ НА УРОК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84" y="1600200"/>
            <a:ext cx="3570832" cy="452596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5" y="1600200"/>
            <a:ext cx="3538350" cy="4525963"/>
          </a:xfrm>
        </p:spPr>
      </p:pic>
    </p:spTree>
    <p:extLst>
      <p:ext uri="{BB962C8B-B14F-4D97-AF65-F5344CB8AC3E}">
        <p14:creationId xmlns:p14="http://schemas.microsoft.com/office/powerpoint/2010/main" val="232168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добавить?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Лексика СП «Город»</a:t>
            </a:r>
          </a:p>
          <a:p>
            <a:r>
              <a:rPr lang="ru-RU" dirty="0" smtClean="0"/>
              <a:t>Предупредительные знаки около школы!</a:t>
            </a:r>
          </a:p>
          <a:p>
            <a:r>
              <a:rPr lang="ru-RU" dirty="0" smtClean="0"/>
              <a:t>Светофор!</a:t>
            </a:r>
          </a:p>
          <a:p>
            <a:r>
              <a:rPr lang="ru-RU" dirty="0" smtClean="0"/>
              <a:t>Путь от дома до школы!</a:t>
            </a:r>
          </a:p>
          <a:p>
            <a:r>
              <a:rPr lang="ru-RU" dirty="0" smtClean="0"/>
              <a:t>Как пройти?</a:t>
            </a:r>
          </a:p>
          <a:p>
            <a:r>
              <a:rPr lang="ru-RU" dirty="0" smtClean="0"/>
              <a:t>Повернуть направо! Повернуть налево!</a:t>
            </a:r>
            <a:br>
              <a:rPr lang="ru-RU" dirty="0" smtClean="0"/>
            </a:br>
            <a:r>
              <a:rPr lang="ru-RU" dirty="0" smtClean="0"/>
              <a:t>Идти прямо!</a:t>
            </a:r>
          </a:p>
          <a:p>
            <a:r>
              <a:rPr lang="ru-RU" dirty="0" smtClean="0"/>
              <a:t>Название улицы и номер дома.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4096"/>
            <a:ext cx="4038600" cy="287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630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лексикой!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35" y="1600200"/>
            <a:ext cx="6224530" cy="4525963"/>
          </a:xfrm>
        </p:spPr>
      </p:pic>
    </p:spTree>
    <p:extLst>
      <p:ext uri="{BB962C8B-B14F-4D97-AF65-F5344CB8AC3E}">
        <p14:creationId xmlns:p14="http://schemas.microsoft.com/office/powerpoint/2010/main" val="908243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грамматикой!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Д.п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Т.п.</a:t>
            </a:r>
          </a:p>
          <a:p>
            <a:r>
              <a:rPr lang="ru-RU" dirty="0" smtClean="0"/>
              <a:t>Падежи с числительным</a:t>
            </a:r>
          </a:p>
          <a:p>
            <a:r>
              <a:rPr lang="ru-RU" dirty="0" smtClean="0"/>
              <a:t>Прилагательное</a:t>
            </a:r>
          </a:p>
          <a:p>
            <a:r>
              <a:rPr lang="ru-RU" dirty="0" err="1" smtClean="0"/>
              <a:t>Н.ф</a:t>
            </a:r>
            <a:r>
              <a:rPr lang="ru-RU" dirty="0" smtClean="0"/>
              <a:t>. глагола как повелительное наклонение!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405" y="1600200"/>
            <a:ext cx="365018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2583415" cy="380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235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Попробуем разобраться со следующим уроком?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Внимание на раздаточный материал!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29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обучение </a:t>
            </a:r>
            <a:r>
              <a:rPr lang="ru-RU" dirty="0"/>
              <a:t>детей-</a:t>
            </a:r>
            <a:r>
              <a:rPr lang="ru-RU" dirty="0" err="1"/>
              <a:t>инофонов</a:t>
            </a:r>
            <a:r>
              <a:rPr lang="ru-RU" dirty="0"/>
              <a:t> в рамках ФГОС ООО и СОО, а также ФОП требует детального </a:t>
            </a:r>
            <a:r>
              <a:rPr lang="ru-RU" dirty="0" smtClean="0"/>
              <a:t>изучения;</a:t>
            </a:r>
          </a:p>
          <a:p>
            <a:r>
              <a:rPr lang="ru-RU" dirty="0" smtClean="0"/>
              <a:t>соотнести </a:t>
            </a:r>
            <a:r>
              <a:rPr lang="ru-RU" dirty="0"/>
              <a:t>уровень (А1, А2, В1; ТРКИ 1, 2 и пр.) владения русским языком с готовностью к </a:t>
            </a:r>
            <a:r>
              <a:rPr lang="ru-RU" dirty="0" smtClean="0"/>
              <a:t>обучению.</a:t>
            </a:r>
          </a:p>
          <a:p>
            <a:pPr marL="0" indent="0">
              <a:buNone/>
            </a:pPr>
            <a:r>
              <a:rPr lang="ru-RU" dirty="0" smtClean="0"/>
              <a:t>СДЕЛАТЬ ЭТО в </a:t>
            </a:r>
            <a:r>
              <a:rPr lang="ru-RU" dirty="0"/>
              <a:t>общеобразовательном классе </a:t>
            </a:r>
            <a:r>
              <a:rPr lang="ru-RU" b="1" dirty="0"/>
              <a:t>можно</a:t>
            </a:r>
            <a:r>
              <a:rPr lang="ru-RU" dirty="0"/>
              <a:t> только эмпирически с помощью специальных диагностических </a:t>
            </a:r>
            <a:r>
              <a:rPr lang="ru-RU" dirty="0" smtClean="0"/>
              <a:t>инструментов (взять готовые в Институте Пушкина, посмотреть на </a:t>
            </a:r>
            <a:r>
              <a:rPr lang="en-US" dirty="0" smtClean="0"/>
              <a:t>EDSOO.RU, </a:t>
            </a:r>
            <a:r>
              <a:rPr lang="ru-RU" dirty="0" smtClean="0"/>
              <a:t>сделать самому «по образу и подобию»)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30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 СДЕЛАТЬ?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ЭТАП №1</a:t>
            </a:r>
            <a:br>
              <a:rPr lang="ru-RU" dirty="0" smtClean="0"/>
            </a:br>
            <a:r>
              <a:rPr lang="ru-RU" dirty="0" smtClean="0"/>
              <a:t>Провести диагностику «ЧТЕНИЕ-ГОВОРЕНИЕ-СЛУШАНИЕ-ПИСЬМО» – В1+, ТРКИ2 (не ниже пороговых значений)</a:t>
            </a:r>
          </a:p>
          <a:p>
            <a:r>
              <a:rPr lang="ru-RU" dirty="0" smtClean="0"/>
              <a:t>ЭТАП №2</a:t>
            </a:r>
            <a:br>
              <a:rPr lang="ru-RU" dirty="0" smtClean="0"/>
            </a:br>
            <a:r>
              <a:rPr lang="ru-RU" dirty="0" smtClean="0"/>
              <a:t>Ребёнок-</a:t>
            </a:r>
            <a:r>
              <a:rPr lang="ru-RU" dirty="0" err="1" smtClean="0"/>
              <a:t>инофон</a:t>
            </a:r>
            <a:r>
              <a:rPr lang="ru-RU" dirty="0" smtClean="0"/>
              <a:t> «ЧИТАЕТ-ГОВОРИТ-СЛУШАЕТ-ПИШЕТ», надо определять класс!</a:t>
            </a:r>
          </a:p>
          <a:p>
            <a:r>
              <a:rPr lang="ru-RU" dirty="0" smtClean="0"/>
              <a:t>ЭТАП №3</a:t>
            </a:r>
            <a:br>
              <a:rPr lang="ru-RU" dirty="0" smtClean="0"/>
            </a:br>
            <a:r>
              <a:rPr lang="ru-RU" dirty="0" smtClean="0"/>
              <a:t>Определить ребёнка-</a:t>
            </a:r>
            <a:r>
              <a:rPr lang="ru-RU" dirty="0" err="1" smtClean="0"/>
              <a:t>инофона</a:t>
            </a:r>
            <a:r>
              <a:rPr lang="ru-RU" dirty="0" smtClean="0"/>
              <a:t> в класс (возраст нужно учитывать, но в первую очередь – УРОВЕНЬ ВЛАДЕНИЯ ПРЕДМЕТАМИ)</a:t>
            </a:r>
          </a:p>
        </p:txBody>
      </p:sp>
    </p:spTree>
    <p:extLst>
      <p:ext uri="{BB962C8B-B14F-4D97-AF65-F5344CB8AC3E}">
        <p14:creationId xmlns:p14="http://schemas.microsoft.com/office/powerpoint/2010/main" val="39979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ЧЕГО НАЧАТЬ?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Предметно-психологическая адаптация детей проходит по-разному. Есть объективные причины </a:t>
            </a:r>
            <a:r>
              <a:rPr lang="ru-RU" dirty="0" smtClean="0"/>
              <a:t>успешности/</a:t>
            </a:r>
            <a:r>
              <a:rPr lang="ru-RU" dirty="0" err="1" smtClean="0"/>
              <a:t>неуспешности</a:t>
            </a:r>
            <a:r>
              <a:rPr lang="ru-RU" dirty="0" smtClean="0"/>
              <a:t> </a:t>
            </a:r>
            <a:r>
              <a:rPr lang="ru-RU" dirty="0"/>
              <a:t>обучения детей в общеобразовательной </a:t>
            </a:r>
            <a:r>
              <a:rPr lang="ru-RU" dirty="0" smtClean="0"/>
              <a:t>школе:</a:t>
            </a:r>
            <a:br>
              <a:rPr lang="ru-RU" dirty="0" smtClean="0"/>
            </a:br>
            <a:r>
              <a:rPr lang="ru-RU" dirty="0" smtClean="0"/>
              <a:t>ВОЗРАСТ</a:t>
            </a:r>
            <a:br>
              <a:rPr lang="ru-RU" dirty="0" smtClean="0"/>
            </a:br>
            <a:r>
              <a:rPr lang="ru-RU" dirty="0" smtClean="0"/>
              <a:t>ВНЕШНОСТЬ</a:t>
            </a:r>
            <a:br>
              <a:rPr lang="ru-RU" dirty="0" smtClean="0"/>
            </a:br>
            <a:r>
              <a:rPr lang="ru-RU" dirty="0" smtClean="0"/>
              <a:t>ОДЕЖДА</a:t>
            </a:r>
            <a:br>
              <a:rPr lang="ru-RU" dirty="0" smtClean="0"/>
            </a:br>
            <a:r>
              <a:rPr lang="ru-RU" dirty="0" smtClean="0"/>
              <a:t>СЕМЬЯ</a:t>
            </a:r>
            <a:br>
              <a:rPr lang="ru-RU" dirty="0" smtClean="0"/>
            </a:br>
            <a:r>
              <a:rPr lang="ru-RU" dirty="0" smtClean="0"/>
              <a:t>РЕЛИГИЯ</a:t>
            </a:r>
            <a:br>
              <a:rPr lang="ru-RU" dirty="0" smtClean="0"/>
            </a:br>
            <a:r>
              <a:rPr lang="ru-RU" dirty="0" smtClean="0"/>
              <a:t>НАЦИОНАЛЬНОСТЬ</a:t>
            </a:r>
            <a:br>
              <a:rPr lang="ru-RU" dirty="0" smtClean="0"/>
            </a:br>
            <a:r>
              <a:rPr lang="ru-RU" dirty="0" smtClean="0"/>
              <a:t>РАСА</a:t>
            </a:r>
            <a:br>
              <a:rPr lang="ru-RU" dirty="0" smtClean="0"/>
            </a:br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РОДНОЙ ЯЗЫК</a:t>
            </a:r>
            <a:br>
              <a:rPr lang="ru-RU" dirty="0" smtClean="0"/>
            </a:br>
            <a:r>
              <a:rPr lang="ru-RU" dirty="0" smtClean="0"/>
              <a:t>РАЗРЕЗ ГЛАЗ и пр.</a:t>
            </a:r>
          </a:p>
          <a:p>
            <a:pPr lvl="0"/>
            <a:r>
              <a:rPr lang="ru-RU" dirty="0" smtClean="0"/>
              <a:t>Я СЧИТАЮ, ЧТО ВСЁ ЭТО ПРЕОДОЛЕТЬ ПОМОЖЕТ ТОЛЬКО ВОВЛЕЧЕННОСТЬ РЕБЁНКА В АКТИВНУЮ ШКОЛЬНУЮ ЖИЗНЬ И ЗАГРУЖЕННОСТЬ ПРЕДМЕТАМИ.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08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 НЕЛЬЗЯ?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Выдавать адаптированные задания в условиях современной школы – нельзя. </a:t>
            </a:r>
            <a:r>
              <a:rPr lang="ru-RU" dirty="0" smtClean="0"/>
              <a:t>ПЕРВОЕ ВРЕМЯ АДАПТАЦИИ ребёнок будет просто присутствовать и слушать, пытаться сделать задания учителя, что-то записать.</a:t>
            </a:r>
          </a:p>
          <a:p>
            <a:pPr lvl="0"/>
            <a:r>
              <a:rPr lang="ru-RU" dirty="0" smtClean="0"/>
              <a:t>СОЗДАВАТЬ СИТУАЦИИ «МИССИЯ НЕВЫПОЛНИМА»</a:t>
            </a:r>
          </a:p>
          <a:p>
            <a:pPr lvl="0"/>
            <a:r>
              <a:rPr lang="ru-RU" dirty="0" smtClean="0"/>
              <a:t>Эффективность </a:t>
            </a:r>
            <a:r>
              <a:rPr lang="ru-RU" dirty="0"/>
              <a:t>урока с РКИ-компонентом достигается в классе с подобранным контингентом</a:t>
            </a:r>
            <a:r>
              <a:rPr lang="ru-RU" dirty="0" smtClean="0"/>
              <a:t>. ЭТО «В ИДЕАЛЕ».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20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НАЧАТЬ?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Выбрать концепцию (ЭТО ВАЖНО!!!) Мы выбрали концепцию учебника Екатерины Протасовой и Веры </a:t>
            </a:r>
            <a:r>
              <a:rPr lang="ru-RU" dirty="0" err="1" smtClean="0"/>
              <a:t>Хлебниковой</a:t>
            </a:r>
            <a:r>
              <a:rPr lang="ru-RU" dirty="0" smtClean="0"/>
              <a:t> (ученицы Аллы Александровны </a:t>
            </a:r>
            <a:r>
              <a:rPr lang="ru-RU" dirty="0" err="1" smtClean="0"/>
              <a:t>Акишиной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Метод комбинированный</a:t>
            </a:r>
            <a:r>
              <a:rPr lang="ru-RU" dirty="0"/>
              <a:t> </a:t>
            </a:r>
            <a:r>
              <a:rPr lang="ru-RU" dirty="0" smtClean="0"/>
              <a:t>(по классификации Анатолия Николаевича Щукина)</a:t>
            </a:r>
            <a:endParaRPr lang="ru-RU" dirty="0"/>
          </a:p>
          <a:p>
            <a:r>
              <a:rPr lang="ru-RU" dirty="0" smtClean="0"/>
              <a:t>Реализуется после уроков!</a:t>
            </a:r>
          </a:p>
        </p:txBody>
      </p:sp>
    </p:spTree>
    <p:extLst>
      <p:ext uri="{BB962C8B-B14F-4D97-AF65-F5344CB8AC3E}">
        <p14:creationId xmlns:p14="http://schemas.microsoft.com/office/powerpoint/2010/main" val="1866171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Учебник коммуникативной направленности с ОБЯЗАТЕЛЬНЫМ ЛЕКСИКО-ГРАММАТИЧЕСКИМ КОМПОНЕНТОМ.</a:t>
            </a:r>
          </a:p>
          <a:p>
            <a:r>
              <a:rPr lang="ru-RU" dirty="0" smtClean="0"/>
              <a:t>В центре занятия РЕЧЬ (определенные речевые конструкции).</a:t>
            </a:r>
          </a:p>
          <a:p>
            <a:r>
              <a:rPr lang="ru-RU" dirty="0" smtClean="0"/>
              <a:t>Лексика СИТУАЦИИ.</a:t>
            </a:r>
          </a:p>
          <a:p>
            <a:r>
              <a:rPr lang="ru-RU" dirty="0" smtClean="0"/>
              <a:t>Обучение грамматике языка идёт сознательно-практическим методом: «Я в ситуации Х, знаю слова про Х, хочу сказать Х, как это сделать?»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226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ПОГОВОРИМ О ПРОГРАММЕ</a:t>
            </a:r>
            <a:br>
              <a:rPr lang="ru-RU" dirty="0" smtClean="0"/>
            </a:br>
            <a:r>
              <a:rPr lang="ru-RU" dirty="0" smtClean="0"/>
              <a:t>КАК СОСТАВИТЬ?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023" y="1600200"/>
            <a:ext cx="3042954" cy="45259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2817"/>
            <a:ext cx="4038600" cy="3900729"/>
          </a:xfrm>
        </p:spPr>
      </p:pic>
    </p:spTree>
    <p:extLst>
      <p:ext uri="{BB962C8B-B14F-4D97-AF65-F5344CB8AC3E}">
        <p14:creationId xmlns:p14="http://schemas.microsoft.com/office/powerpoint/2010/main" val="1675171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СОСТАВИТЬ ПРОГРАММУ?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Действительно эффективная программа в большинстве случаев не соответствует всем тем требованиям, которые ей часто предъявляют. ЭТО ГРУСТНЫЙ ФАКТ.</a:t>
            </a:r>
          </a:p>
          <a:p>
            <a:r>
              <a:rPr lang="ru-RU" dirty="0" smtClean="0"/>
              <a:t>В программе должна быть отражена триада – ФОНЕТИКА, ЛЕКСИКА, ГРАММАТИКА.</a:t>
            </a:r>
          </a:p>
          <a:p>
            <a:r>
              <a:rPr lang="ru-RU" dirty="0" smtClean="0"/>
              <a:t>В программе должны быть отражены ХОД и ЛОГИКА урока.</a:t>
            </a:r>
          </a:p>
          <a:p>
            <a:r>
              <a:rPr lang="ru-RU" dirty="0" smtClean="0"/>
              <a:t>ГЛАВНОЕ – ЭТО СОДЕРЖАТЕЛЬНЫЙ КОМПОНЕНТ.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030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369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Обучение детей-инофонов в общеобразовательной школе</vt:lpstr>
      <vt:lpstr>ПРОБЛЕМА</vt:lpstr>
      <vt:lpstr>КАК ЭТО СДЕЛАТЬ?</vt:lpstr>
      <vt:lpstr>С ЧЕГО НАЧАТЬ?</vt:lpstr>
      <vt:lpstr>ЧТО ДЕЛАТЬ НЕЛЬЗЯ?</vt:lpstr>
      <vt:lpstr>КАК НАЧАТЬ?</vt:lpstr>
      <vt:lpstr>ОСНОВА</vt:lpstr>
      <vt:lpstr>ПОГОВОРИМ О ПРОГРАММЕ КАК СОСТАВИТЬ?</vt:lpstr>
      <vt:lpstr>КАК СОСТАВИТЬ ПРОГРАММУ?</vt:lpstr>
      <vt:lpstr>ПОСМОТРИМ НА УРОК</vt:lpstr>
      <vt:lpstr>Что добавить?</vt:lpstr>
      <vt:lpstr>Работа с лексикой!</vt:lpstr>
      <vt:lpstr>Работа с грамматикой!</vt:lpstr>
      <vt:lpstr>Попробуем разобраться со следующим уроком?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детей-инофонов в общеобразовательной школе</dc:title>
  <dc:creator>Сергей</dc:creator>
  <cp:lastModifiedBy>Сергей</cp:lastModifiedBy>
  <cp:revision>11</cp:revision>
  <dcterms:created xsi:type="dcterms:W3CDTF">2024-02-16T02:25:29Z</dcterms:created>
  <dcterms:modified xsi:type="dcterms:W3CDTF">2024-02-16T06:03:24Z</dcterms:modified>
</cp:coreProperties>
</file>